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7" r:id="rId5"/>
    <p:sldId id="265" r:id="rId6"/>
    <p:sldId id="266" r:id="rId7"/>
    <p:sldId id="283" r:id="rId8"/>
    <p:sldId id="280" r:id="rId9"/>
    <p:sldId id="281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73" r:id="rId19"/>
    <p:sldId id="292" r:id="rId20"/>
    <p:sldId id="274" r:id="rId21"/>
    <p:sldId id="275" r:id="rId22"/>
    <p:sldId id="276" r:id="rId23"/>
    <p:sldId id="277" r:id="rId24"/>
    <p:sldId id="278" r:id="rId25"/>
    <p:sldId id="279" r:id="rId26"/>
    <p:sldId id="284" r:id="rId27"/>
    <p:sldId id="271" r:id="rId28"/>
    <p:sldId id="293" r:id="rId29"/>
    <p:sldId id="294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>
      <p:cViewPr varScale="1">
        <p:scale>
          <a:sx n="96" d="100"/>
          <a:sy n="96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685800"/>
            <a:ext cx="6705600" cy="2514599"/>
          </a:xfrm>
        </p:spPr>
        <p:txBody>
          <a:bodyPr>
            <a:normAutofit/>
          </a:bodyPr>
          <a:lstStyle/>
          <a:p>
            <a:r>
              <a:rPr lang="en-US" b="1" dirty="0"/>
              <a:t>Factors Affecting Basketball Players Salary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Data Frames using 2 key values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8" y="1853852"/>
            <a:ext cx="10266271" cy="42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5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Multiple </a:t>
            </a:r>
            <a:r>
              <a:rPr lang="en-US" dirty="0" err="1"/>
              <a:t>Dataframes</a:t>
            </a:r>
            <a:r>
              <a:rPr lang="en-US" dirty="0"/>
              <a:t> based on Position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78" y="2004164"/>
            <a:ext cx="9913597" cy="37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52401"/>
            <a:ext cx="10058400" cy="838199"/>
          </a:xfrm>
        </p:spPr>
        <p:txBody>
          <a:bodyPr>
            <a:normAutofit/>
          </a:bodyPr>
          <a:lstStyle/>
          <a:p>
            <a:r>
              <a:rPr lang="en-US" sz="2800" dirty="0"/>
              <a:t>Check Correlation of all stats against salary per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371600"/>
            <a:ext cx="101645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058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Correlation Results by 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890963"/>
            <a:ext cx="3124200" cy="575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82519"/>
            <a:ext cx="2895600" cy="48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3581400"/>
            <a:ext cx="3131344" cy="59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3131343" cy="26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307181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304818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3577879"/>
            <a:ext cx="3281186" cy="53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4114801"/>
            <a:ext cx="328118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800"/>
            <a:ext cx="2819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58512"/>
            <a:ext cx="2895600" cy="22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9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Center Position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6096000" cy="478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66800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Statistic awarded to a player who retrieves the ball after a missed field goal or free throw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Height is so important, most rebounds are made by centers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Power Forward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Free Throws are generally awarded after a foul on the shooter.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Most fouls happen inside the box.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94064"/>
            <a:ext cx="6104245" cy="47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33" y="1094064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Shooting Guard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Ultimate objective of basketball is to score.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Shooting guards are known for their prolific scoring abilities.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23" y="1066800"/>
            <a:ext cx="43788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1" y="1066800"/>
            <a:ext cx="6153861" cy="46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910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470409-4B5E-4A4C-9EC6-C486821F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687835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148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BFEF9A-1F53-43A0-87FD-152A00A1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31" y="1828800"/>
            <a:ext cx="7036209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7</a:t>
            </a:r>
          </a:p>
        </p:txBody>
      </p:sp>
      <p:pic>
        <p:nvPicPr>
          <p:cNvPr id="5" name="Picture Placeholder 4" descr="Basketball players raising hands together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Anthony Nguyen</a:t>
            </a:r>
          </a:p>
          <a:p>
            <a:pPr>
              <a:lnSpc>
                <a:spcPct val="100000"/>
              </a:lnSpc>
            </a:pPr>
            <a:r>
              <a:rPr lang="en-US" dirty="0"/>
              <a:t>Helen Au</a:t>
            </a:r>
          </a:p>
          <a:p>
            <a:pPr>
              <a:lnSpc>
                <a:spcPct val="100000"/>
              </a:lnSpc>
            </a:pPr>
            <a:r>
              <a:rPr lang="en-US" dirty="0"/>
              <a:t>Shadi Salama</a:t>
            </a:r>
          </a:p>
          <a:p>
            <a:pPr>
              <a:lnSpc>
                <a:spcPct val="100000"/>
              </a:lnSpc>
            </a:pPr>
            <a:r>
              <a:rPr lang="en-US" dirty="0"/>
              <a:t>Warren Vince Sy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35814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34738B-FD1B-47D6-9B58-1BFC57EFF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7234200" cy="27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vs Salary (r - value is 0.673993)</a:t>
            </a:r>
          </a:p>
          <a:p>
            <a:r>
              <a:rPr lang="en-US" dirty="0"/>
              <a:t>Field goals vs Salary 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267200" cy="4343400"/>
          </a:xfrm>
        </p:spPr>
        <p:txBody>
          <a:bodyPr/>
          <a:lstStyle/>
          <a:p>
            <a:r>
              <a:rPr lang="en-US" dirty="0"/>
              <a:t>Points vs Salary </a:t>
            </a:r>
            <a:br>
              <a:rPr lang="en-US" dirty="0"/>
            </a:br>
            <a:r>
              <a:rPr lang="en-US" dirty="0"/>
              <a:t>(r - value is 0.673993)</a:t>
            </a:r>
          </a:p>
          <a:p>
            <a:r>
              <a:rPr lang="en-US" dirty="0"/>
              <a:t>Field goals vs Salary </a:t>
            </a:r>
            <a:br>
              <a:rPr lang="en-US" dirty="0"/>
            </a:br>
            <a:r>
              <a:rPr lang="en-US" dirty="0"/>
              <a:t>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</a:t>
            </a:r>
            <a:br>
              <a:rPr lang="en-US" dirty="0"/>
            </a:br>
            <a:r>
              <a:rPr lang="en-US" dirty="0"/>
              <a:t>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B275853-C157-4D26-BC22-EAB671D1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22067"/>
            <a:ext cx="4062250" cy="289649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FF07E72-F9EA-4079-B910-D16520123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63" y="4598374"/>
            <a:ext cx="2434487" cy="171690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61094D9-D6C2-45E9-8F98-55CC399E5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066800"/>
            <a:ext cx="2425262" cy="1686582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A2ADA47-F93C-401B-815F-AFA9F9E01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9525000" y="2819400"/>
            <a:ext cx="2425262" cy="170137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5843E75-37F9-48C7-8FC8-276590D0C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572000"/>
            <a:ext cx="2425262" cy="1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1</a:t>
            </a:r>
          </a:p>
          <a:p>
            <a:r>
              <a:rPr lang="en-US" dirty="0"/>
              <a:t>Finding 2</a:t>
            </a:r>
          </a:p>
          <a:p>
            <a:r>
              <a:rPr lang="en-US" dirty="0"/>
              <a:t>Finding 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4648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3886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39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37E8C4-AE2B-464A-99CF-C489278EA913}"/>
              </a:ext>
            </a:extLst>
          </p:cNvPr>
          <p:cNvSpPr/>
          <p:nvPr/>
        </p:nvSpPr>
        <p:spPr>
          <a:xfrm>
            <a:off x="368300" y="206940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Find highest paid correlation:</a:t>
            </a:r>
          </a:p>
          <a:p>
            <a:r>
              <a:rPr lang="en-US" dirty="0">
                <a:latin typeface="Calibri" panose="020F0502020204030204" pitchFamily="34" charset="0"/>
              </a:rPr>
              <a:t>Step 1: Find highest paid players: Used CSV file to create </a:t>
            </a:r>
            <a:r>
              <a:rPr lang="en-US" dirty="0" err="1">
                <a:latin typeface="Calibri" panose="020F0502020204030204" pitchFamily="34" charset="0"/>
              </a:rPr>
              <a:t>dataframes</a:t>
            </a:r>
            <a:r>
              <a:rPr lang="en-US" dirty="0">
                <a:latin typeface="Calibri" panose="020F0502020204030204" pitchFamily="34" charset="0"/>
              </a:rPr>
              <a:t> and output csv for the highest paid players of each 4 teams.</a:t>
            </a:r>
          </a:p>
          <a:p>
            <a:r>
              <a:rPr lang="en-US" dirty="0">
                <a:latin typeface="Calibri" panose="020F0502020204030204" pitchFamily="34" charset="0"/>
              </a:rPr>
              <a:t>Step 2: Used new CSV to filter highest paid player for each team.</a:t>
            </a:r>
          </a:p>
          <a:p>
            <a:r>
              <a:rPr lang="en-US" dirty="0">
                <a:latin typeface="Calibri" panose="020F0502020204030204" pitchFamily="34" charset="0"/>
              </a:rPr>
              <a:t>Step 3: Used </a:t>
            </a:r>
            <a:r>
              <a:rPr lang="en-US" dirty="0" err="1">
                <a:latin typeface="Calibri" panose="020F0502020204030204" pitchFamily="34" charset="0"/>
              </a:rPr>
              <a:t>Concat</a:t>
            </a:r>
            <a:r>
              <a:rPr lang="en-US" dirty="0">
                <a:latin typeface="Calibri" panose="020F0502020204030204" pitchFamily="34" charset="0"/>
              </a:rPr>
              <a:t> feature with 4 CSV files to create one csv file for Top paid players for each team.</a:t>
            </a:r>
          </a:p>
          <a:p>
            <a:r>
              <a:rPr lang="en-US" dirty="0">
                <a:latin typeface="Calibri" panose="020F0502020204030204" pitchFamily="34" charset="0"/>
              </a:rPr>
              <a:t>Step 4: Plotted Graph for Top Player per California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8D198-8846-D641-902F-B9CB939E9B93}"/>
              </a:ext>
            </a:extLst>
          </p:cNvPr>
          <p:cNvSpPr txBox="1"/>
          <p:nvPr/>
        </p:nvSpPr>
        <p:spPr>
          <a:xfrm>
            <a:off x="1285461" y="622852"/>
            <a:ext cx="854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Created CSVs For Top Salaries and </a:t>
            </a:r>
            <a:r>
              <a:rPr lang="en-US" sz="4400" dirty="0" err="1"/>
              <a:t>Concat</a:t>
            </a:r>
            <a:r>
              <a:rPr lang="en-US" sz="4400" dirty="0"/>
              <a:t> To New CSV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5C6AAB-108B-994F-99E5-C60316DA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04" y="2069402"/>
            <a:ext cx="5899496" cy="1674072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B75DD5-9165-E547-8D84-8B8B9BC7C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04" y="4104039"/>
            <a:ext cx="5387709" cy="27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2BCFE2-77EE-E844-AEFE-A080B5C2578F}"/>
              </a:ext>
            </a:extLst>
          </p:cNvPr>
          <p:cNvSpPr/>
          <p:nvPr/>
        </p:nvSpPr>
        <p:spPr>
          <a:xfrm>
            <a:off x="304800" y="2209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A76CA-687C-9B44-BD29-07EBA5243E0E}"/>
              </a:ext>
            </a:extLst>
          </p:cNvPr>
          <p:cNvSpPr/>
          <p:nvPr/>
        </p:nvSpPr>
        <p:spPr>
          <a:xfrm>
            <a:off x="457200" y="2762791"/>
            <a:ext cx="304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Used the final csv to plot only 4 top paid players of 4 teams.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There seems to be a correlation with higher points and higher salaries of the top paid player for each team.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982613-7A8D-7145-BE88-53CD84575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57400"/>
            <a:ext cx="6252614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3094F-CB91-5947-A0D7-47F2A229A894}"/>
              </a:ext>
            </a:extLst>
          </p:cNvPr>
          <p:cNvSpPr txBox="1"/>
          <p:nvPr/>
        </p:nvSpPr>
        <p:spPr>
          <a:xfrm>
            <a:off x="2743200" y="100190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541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F5F5E-2AEC-F048-BE24-70B1C76E19A8}"/>
              </a:ext>
            </a:extLst>
          </p:cNvPr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815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hypothesis and main questions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hypothesis and main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  <a:p>
            <a:pPr lvl="1"/>
            <a:r>
              <a:rPr lang="en-US" dirty="0"/>
              <a:t>Is the player position affect the player salary? </a:t>
            </a:r>
          </a:p>
          <a:p>
            <a:r>
              <a:rPr lang="en-US" dirty="0"/>
              <a:t>Question 2</a:t>
            </a:r>
          </a:p>
          <a:p>
            <a:pPr lvl="1"/>
            <a:r>
              <a:rPr lang="en-US" dirty="0"/>
              <a:t>What are the top factors that affects the players salary?</a:t>
            </a:r>
          </a:p>
          <a:p>
            <a:r>
              <a:rPr lang="en-US" dirty="0"/>
              <a:t>Question 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95800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ESPN.com </a:t>
            </a:r>
          </a:p>
          <a:p>
            <a:r>
              <a:rPr lang="en-US" dirty="0"/>
              <a:t>NBA.com </a:t>
            </a:r>
          </a:p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7EE1346-D1E9-4904-B113-A80F5370B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26534"/>
            <a:ext cx="4162029" cy="154566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8AAE32-4327-4DC2-9EF1-497A3F55A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02035"/>
            <a:ext cx="2819400" cy="13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86275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study includes four team in California</a:t>
            </a:r>
          </a:p>
          <a:p>
            <a:r>
              <a:rPr lang="en-US" dirty="0"/>
              <a:t>Golden state warriors</a:t>
            </a:r>
          </a:p>
          <a:p>
            <a:r>
              <a:rPr lang="en-US" dirty="0"/>
              <a:t>LA Clippers</a:t>
            </a:r>
          </a:p>
          <a:p>
            <a:r>
              <a:rPr lang="en-US" dirty="0"/>
              <a:t>Sacramento Kings</a:t>
            </a:r>
          </a:p>
          <a:p>
            <a:r>
              <a:rPr lang="en-US" dirty="0"/>
              <a:t>Lakers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A61AE84-9B69-41BF-A6AF-8AFED898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24350"/>
            <a:ext cx="2152650" cy="2152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05365FB-026A-45F4-B482-425EAD97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410073"/>
            <a:ext cx="1981200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9A7AC28-AEB5-4418-87C7-DCC87E907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07" y="4699000"/>
            <a:ext cx="1349780" cy="153987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881E02-EF10-4282-9CCA-8DF73EFD40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670359"/>
            <a:ext cx="2362200" cy="14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EB9-B17E-45D4-9776-2BCEB0C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1453-FB26-459F-AD3C-49EA3ABD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Stats Dataset 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Aa a aa a </a:t>
            </a:r>
            <a:r>
              <a:rPr lang="en-US" dirty="0" err="1"/>
              <a:t>a</a:t>
            </a:r>
            <a:endParaRPr lang="en-US" dirty="0"/>
          </a:p>
          <a:p>
            <a:pPr lvl="2"/>
            <a:r>
              <a:rPr lang="en-US" dirty="0"/>
              <a:t>Bb b </a:t>
            </a:r>
            <a:r>
              <a:rPr lang="en-US" dirty="0" err="1"/>
              <a:t>bbbb</a:t>
            </a:r>
            <a:r>
              <a:rPr lang="en-US" dirty="0"/>
              <a:t> </a:t>
            </a:r>
            <a:r>
              <a:rPr lang="en-US" dirty="0" err="1"/>
              <a:t>bbb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Cc </a:t>
            </a:r>
            <a:r>
              <a:rPr lang="en-US" dirty="0" err="1"/>
              <a:t>CCcccc</a:t>
            </a:r>
            <a:r>
              <a:rPr lang="en-US" dirty="0"/>
              <a:t> ccc </a:t>
            </a:r>
          </a:p>
          <a:p>
            <a:r>
              <a:rPr lang="en-US" dirty="0"/>
              <a:t>Players Salaries and Positions Dataset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Aa a aa a </a:t>
            </a:r>
            <a:r>
              <a:rPr lang="en-US" dirty="0" err="1"/>
              <a:t>a</a:t>
            </a:r>
            <a:endParaRPr lang="en-US" dirty="0"/>
          </a:p>
          <a:p>
            <a:pPr lvl="2"/>
            <a:r>
              <a:rPr lang="en-US" dirty="0"/>
              <a:t>Bb b </a:t>
            </a:r>
            <a:r>
              <a:rPr lang="en-US" dirty="0" err="1"/>
              <a:t>bbbb</a:t>
            </a:r>
            <a:r>
              <a:rPr lang="en-US" dirty="0"/>
              <a:t> </a:t>
            </a:r>
            <a:r>
              <a:rPr lang="en-US" dirty="0" err="1"/>
              <a:t>bbb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Cc </a:t>
            </a:r>
            <a:r>
              <a:rPr lang="en-US" dirty="0" err="1"/>
              <a:t>CCcccc</a:t>
            </a:r>
            <a:r>
              <a:rPr lang="en-US" dirty="0"/>
              <a:t> ccc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Excel File w/ multiple sheets into a single data frame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725118"/>
            <a:ext cx="9480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569766"/>
            <a:ext cx="94932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429000"/>
            <a:ext cx="9480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one column(Name) into two different columns (Name) and (Position)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1690688"/>
            <a:ext cx="812760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1" y="3200400"/>
            <a:ext cx="8144985" cy="93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4114799"/>
            <a:ext cx="8144985" cy="22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metadata/properties"/>
    <ds:schemaRef ds:uri="40262f94-9f35-4ac3-9a90-690165a166b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1408</TotalTime>
  <Words>788</Words>
  <Application>Microsoft Macintosh PowerPoint</Application>
  <PresentationFormat>Widescreen</PresentationFormat>
  <Paragraphs>116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Medium</vt:lpstr>
      <vt:lpstr>Impact</vt:lpstr>
      <vt:lpstr>Basketball 16x9</vt:lpstr>
      <vt:lpstr>Factors Affecting Basketball Players Salary</vt:lpstr>
      <vt:lpstr>Team 7</vt:lpstr>
      <vt:lpstr>Content</vt:lpstr>
      <vt:lpstr>Core hypothesis and main questions</vt:lpstr>
      <vt:lpstr>Data source</vt:lpstr>
      <vt:lpstr>Teams Analysis </vt:lpstr>
      <vt:lpstr>Data Cleaning</vt:lpstr>
      <vt:lpstr>Converting Excel File w/ multiple sheets into a single data frame</vt:lpstr>
      <vt:lpstr>Splitting one column(Name) into two different columns (Name) and (Position)</vt:lpstr>
      <vt:lpstr>Merge Data Frames using 2 key values</vt:lpstr>
      <vt:lpstr>Creating Multiple Dataframes based on Position</vt:lpstr>
      <vt:lpstr>Check Correlation of all stats against salary per position</vt:lpstr>
      <vt:lpstr>Correlation Results by Position</vt:lpstr>
      <vt:lpstr>Center Position </vt:lpstr>
      <vt:lpstr>Power Forward</vt:lpstr>
      <vt:lpstr>Shooting Guard</vt:lpstr>
      <vt:lpstr>Correlation Analysis process</vt:lpstr>
      <vt:lpstr>Analysis process</vt:lpstr>
      <vt:lpstr>Correlation Analysis process</vt:lpstr>
      <vt:lpstr>Correlation Analysis process</vt:lpstr>
      <vt:lpstr>Top five stats affecting salary</vt:lpstr>
      <vt:lpstr>Top five stats affecting salary</vt:lpstr>
      <vt:lpstr>Conclusion and Finding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Affecting Basketball Players Salary</dc:title>
  <dc:creator>Shadi Salama</dc:creator>
  <cp:lastModifiedBy>Microsoft Office User</cp:lastModifiedBy>
  <cp:revision>30</cp:revision>
  <dcterms:created xsi:type="dcterms:W3CDTF">2020-01-22T04:35:16Z</dcterms:created>
  <dcterms:modified xsi:type="dcterms:W3CDTF">2020-01-23T13:35:22Z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